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03" r:id="rId1"/>
  </p:sldMasterIdLst>
  <p:notesMasterIdLst>
    <p:notesMasterId r:id="rId25"/>
  </p:notesMasterIdLst>
  <p:sldIdLst>
    <p:sldId id="761" r:id="rId2"/>
    <p:sldId id="778" r:id="rId3"/>
    <p:sldId id="779" r:id="rId4"/>
    <p:sldId id="762" r:id="rId5"/>
    <p:sldId id="748" r:id="rId6"/>
    <p:sldId id="749" r:id="rId7"/>
    <p:sldId id="786" r:id="rId8"/>
    <p:sldId id="763" r:id="rId9"/>
    <p:sldId id="781" r:id="rId10"/>
    <p:sldId id="788" r:id="rId11"/>
    <p:sldId id="782" r:id="rId12"/>
    <p:sldId id="784" r:id="rId13"/>
    <p:sldId id="745" r:id="rId14"/>
    <p:sldId id="768" r:id="rId15"/>
    <p:sldId id="780" r:id="rId16"/>
    <p:sldId id="769" r:id="rId17"/>
    <p:sldId id="783" r:id="rId18"/>
    <p:sldId id="785" r:id="rId19"/>
    <p:sldId id="775" r:id="rId20"/>
    <p:sldId id="738" r:id="rId21"/>
    <p:sldId id="725" r:id="rId22"/>
    <p:sldId id="752" r:id="rId23"/>
    <p:sldId id="265" r:id="rId24"/>
  </p:sldIdLst>
  <p:sldSz cx="18288000" cy="10287000"/>
  <p:notesSz cx="9309100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Ajanta Das" initials="DAD" lastIdx="1" clrIdx="0">
    <p:extLst>
      <p:ext uri="{19B8F6BF-5375-455C-9EA6-DF929625EA0E}">
        <p15:presenceInfo xmlns:p15="http://schemas.microsoft.com/office/powerpoint/2012/main" userId="S::adas10@kol.amity.edu::43ebddae-7cb5-4a44-96c3-3c669828aa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326"/>
    <a:srgbClr val="AA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4660"/>
  </p:normalViewPr>
  <p:slideViewPr>
    <p:cSldViewPr>
      <p:cViewPr varScale="1">
        <p:scale>
          <a:sx n="40" d="100"/>
          <a:sy n="40" d="100"/>
        </p:scale>
        <p:origin x="70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-17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48816"/>
          </a:xfrm>
          <a:prstGeom prst="rect">
            <a:avLst/>
          </a:prstGeom>
        </p:spPr>
        <p:txBody>
          <a:bodyPr vert="horz" lIns="52039" tIns="26019" rIns="52039" bIns="26019" rtlCol="0"/>
          <a:lstStyle>
            <a:lvl1pPr algn="l">
              <a:defRPr sz="7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2733" y="0"/>
            <a:ext cx="4033943" cy="348816"/>
          </a:xfrm>
          <a:prstGeom prst="rect">
            <a:avLst/>
          </a:prstGeom>
        </p:spPr>
        <p:txBody>
          <a:bodyPr vert="horz" lIns="52039" tIns="26019" rIns="52039" bIns="26019" rtlCol="0"/>
          <a:lstStyle>
            <a:lvl1pPr algn="r">
              <a:defRPr sz="700"/>
            </a:lvl1pPr>
          </a:lstStyle>
          <a:p>
            <a:fld id="{1A24262F-0B8F-42D5-824A-D9996330506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0163" y="869950"/>
            <a:ext cx="4168775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2039" tIns="26019" rIns="52039" bIns="260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47553"/>
            <a:ext cx="7447280" cy="2737930"/>
          </a:xfrm>
          <a:prstGeom prst="rect">
            <a:avLst/>
          </a:prstGeom>
        </p:spPr>
        <p:txBody>
          <a:bodyPr vert="horz" lIns="52039" tIns="26019" rIns="52039" bIns="260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6023"/>
            <a:ext cx="4033943" cy="348815"/>
          </a:xfrm>
          <a:prstGeom prst="rect">
            <a:avLst/>
          </a:prstGeom>
        </p:spPr>
        <p:txBody>
          <a:bodyPr vert="horz" lIns="52039" tIns="26019" rIns="52039" bIns="26019" rtlCol="0" anchor="b"/>
          <a:lstStyle>
            <a:lvl1pPr algn="l">
              <a:defRPr sz="7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2733" y="6606023"/>
            <a:ext cx="4033943" cy="348815"/>
          </a:xfrm>
          <a:prstGeom prst="rect">
            <a:avLst/>
          </a:prstGeom>
        </p:spPr>
        <p:txBody>
          <a:bodyPr vert="horz" lIns="52039" tIns="26019" rIns="52039" bIns="26019" rtlCol="0" anchor="b"/>
          <a:lstStyle>
            <a:lvl1pPr algn="r">
              <a:defRPr sz="700"/>
            </a:lvl1pPr>
          </a:lstStyle>
          <a:p>
            <a:fld id="{49F6051B-C277-43A3-8829-F7AF7DEB0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051B-C277-43A3-8829-F7AF7DEB03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20" y="3771901"/>
            <a:ext cx="13373099" cy="3394172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820" y="7166069"/>
            <a:ext cx="13373099" cy="16894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6485716"/>
            <a:ext cx="2616978" cy="1167884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6794311"/>
            <a:ext cx="1169651" cy="547688"/>
          </a:xfrm>
        </p:spPr>
        <p:txBody>
          <a:bodyPr/>
          <a:lstStyle/>
          <a:p>
            <a:fld id="{656D6F25-D8B7-4436-9A48-AA2BA6BA822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86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14400"/>
            <a:ext cx="13373099" cy="467556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2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2518" y="5257800"/>
            <a:ext cx="11304831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9505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3657601"/>
            <a:ext cx="13373100" cy="4087268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1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659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41111"/>
            <a:ext cx="13373099" cy="4320030"/>
          </a:xfrm>
        </p:spPr>
        <p:txBody>
          <a:bodyPr anchor="ctr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7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EE2AA-621A-467A-B86A-2BF99B0BE0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636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42219" y="941108"/>
            <a:ext cx="3311402" cy="792572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3818" y="941108"/>
            <a:ext cx="9715500" cy="7925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B59AA-71D5-4D5F-998A-BA51244F71B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8" y="936165"/>
            <a:ext cx="13367531" cy="1921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18" y="3200400"/>
            <a:ext cx="13373100" cy="5666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2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3088125"/>
            <a:ext cx="13373099" cy="220320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5295194"/>
            <a:ext cx="13373099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EB853B4D-E7B4-43AE-893D-3D6ED55F19B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39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3818" y="3200400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6121" y="3189333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F729309B-7AE5-47E8-A9C5-8A9B4686E0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4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9060" y="2959055"/>
            <a:ext cx="598909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3819" y="3823449"/>
            <a:ext cx="6514340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59944" y="2954213"/>
            <a:ext cx="599850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0436" y="3818607"/>
            <a:ext cx="6508011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D8D1ED73-73AD-42F9-B9A5-B452D889889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70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3356-7142-40A5-B3AC-7AF7FB7934D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87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B45F-1253-4CB3-A508-85F79B2475C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83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669132"/>
            <a:ext cx="5257799" cy="1464468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18" y="669133"/>
            <a:ext cx="7772400" cy="812244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19" y="2397920"/>
            <a:ext cx="5257799" cy="6393654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64E8-12FF-469F-87E2-0FD5B45BED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86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7200900"/>
            <a:ext cx="133731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818" y="952448"/>
            <a:ext cx="13373100" cy="578245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8051007"/>
            <a:ext cx="13373100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CCBECCA8-1C45-4121-8D04-46E4971B14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27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2900"/>
            <a:ext cx="4277274" cy="995794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40832" y="-1179"/>
            <a:ext cx="3535011" cy="1028105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387" y="936165"/>
            <a:ext cx="13367531" cy="192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8" y="3200400"/>
            <a:ext cx="13373100" cy="58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2419" y="9195656"/>
            <a:ext cx="1719425" cy="5555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3819" y="9203713"/>
            <a:ext cx="11429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719" y="1181674"/>
            <a:ext cx="11696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janta.desarkar@gmail.com" TargetMode="External"/><Relationship Id="rId2" Type="http://schemas.openxmlformats.org/officeDocument/2006/relationships/hyperlink" Target="mailto:chakrabortyvarsha1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computing.ibm.com/lab/docs/iql/manage/simulator/" TargetMode="External"/><Relationship Id="rId2" Type="http://schemas.openxmlformats.org/officeDocument/2006/relationships/hyperlink" Target="https://doi.org/10.1103/PhysRevA.104.06243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iskit.org/textbook/ch-algorithms/quantum-key-distribution.html" TargetMode="External"/><Relationship Id="rId4" Type="http://schemas.openxmlformats.org/officeDocument/2006/relationships/hyperlink" Target="https://jupyter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ctoolkit.in/" TargetMode="External"/><Relationship Id="rId2" Type="http://schemas.openxmlformats.org/officeDocument/2006/relationships/hyperlink" Target="https://doi.org/10.1016/j.procs.2015.09.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3140/RG.2.2.10904.1408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41484-775B-4DAD-C2F0-F4C24BEB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B45F-1253-4CB3-A508-85F79B2475C2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9387-C83E-7670-732B-C01734C00F50}"/>
              </a:ext>
            </a:extLst>
          </p:cNvPr>
          <p:cNvSpPr txBox="1"/>
          <p:nvPr/>
        </p:nvSpPr>
        <p:spPr>
          <a:xfrm>
            <a:off x="3238500" y="737090"/>
            <a:ext cx="11811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Quantum Computing Hackathon July 2023</a:t>
            </a:r>
          </a:p>
          <a:p>
            <a:pPr algn="ctr"/>
            <a:r>
              <a:rPr lang="en-US" sz="2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on 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0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endParaRPr lang="en-IN" sz="16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0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r>
              <a:rPr lang="en-US" sz="3200" b="1" kern="5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Noise Model Simulation of QKD  Protocols using </a:t>
            </a:r>
            <a:r>
              <a:rPr lang="en-US" sz="3200" b="1" kern="5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QSim</a:t>
            </a:r>
            <a:endParaRPr lang="en-IN" sz="2000" kern="5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0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endParaRPr lang="en-IN" sz="16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0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endParaRPr lang="en-IN" sz="20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indent="-90170" algn="ctr"/>
            <a:r>
              <a:rPr lang="en-US" sz="2800" b="1" kern="50" dirty="0">
                <a:solidFill>
                  <a:srgbClr val="0DE326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Organized by IIIT Roorkee and CDAC </a:t>
            </a:r>
            <a:r>
              <a:rPr lang="en-US" sz="2800" b="1" kern="50" dirty="0">
                <a:solidFill>
                  <a:srgbClr val="0DE326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Hyderabad</a:t>
            </a:r>
            <a:endParaRPr lang="en-IN" sz="2000" b="1" kern="50" dirty="0">
              <a:solidFill>
                <a:srgbClr val="0DE326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58450-1FFF-6FD2-C923-5ADBE09C6632}"/>
              </a:ext>
            </a:extLst>
          </p:cNvPr>
          <p:cNvSpPr txBox="1"/>
          <p:nvPr/>
        </p:nvSpPr>
        <p:spPr>
          <a:xfrm>
            <a:off x="4746460" y="4280889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Submitted by </a:t>
            </a:r>
          </a:p>
          <a:p>
            <a:pPr algn="ctr"/>
            <a:r>
              <a:rPr lang="en-IN" sz="2400" b="1" kern="5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Team</a:t>
            </a:r>
          </a:p>
          <a:p>
            <a:pPr algn="ctr"/>
            <a:r>
              <a:rPr lang="en-US" sz="28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Noise Model Simulations of QKD Protocols using </a:t>
            </a:r>
            <a:r>
              <a:rPr lang="en-US" sz="2800" b="1" i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QSim</a:t>
            </a:r>
            <a:endParaRPr lang="en-US" sz="2800" b="1" i="0" dirty="0">
              <a:solidFill>
                <a:srgbClr val="C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endParaRPr lang="en-US" sz="2800" b="1" i="0" dirty="0">
              <a:solidFill>
                <a:srgbClr val="C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Participants </a:t>
            </a:r>
          </a:p>
          <a:p>
            <a:pPr algn="ctr"/>
            <a:r>
              <a:rPr lang="en-US" sz="28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of</a:t>
            </a:r>
          </a:p>
          <a:p>
            <a:pPr algn="ctr"/>
            <a:r>
              <a:rPr lang="pt-BR" sz="3200" b="1" kern="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</a:t>
            </a:r>
            <a:r>
              <a:rPr lang="pt-BR" sz="2400" b="1" kern="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Quantum Computing using Indigenous Quantum Simulator QSim</a:t>
            </a:r>
            <a:r>
              <a:rPr lang="en-US" sz="2400" b="1" kern="50" dirty="0">
                <a:effectLst/>
                <a:latin typeface="Palatino Linotype" panose="0204050205050503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1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1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  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1408B-A4D2-8A1E-A762-21A68313F33F}"/>
              </a:ext>
            </a:extLst>
          </p:cNvPr>
          <p:cNvSpPr txBox="1"/>
          <p:nvPr/>
        </p:nvSpPr>
        <p:spPr>
          <a:xfrm>
            <a:off x="8839200" y="7977519"/>
            <a:ext cx="9144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Varsha Chakraborty</a:t>
            </a:r>
            <a:endParaRPr lang="en-IN" sz="20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IN" sz="1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University of Engineering &amp; Management</a:t>
            </a:r>
            <a:endParaRPr lang="en-IN" sz="16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IN" sz="18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Newtown, Kolkata 700160</a:t>
            </a:r>
          </a:p>
          <a:p>
            <a:pPr algn="ctr"/>
            <a:endParaRPr lang="en-IN" b="1" kern="50" dirty="0">
              <a:latin typeface="Times New Roman" panose="02020603050405020304" pitchFamily="18" charset="0"/>
              <a:cs typeface="Mangal" panose="02040503050203030202" pitchFamily="18" charset="0"/>
            </a:endParaRPr>
          </a:p>
          <a:p>
            <a:pPr algn="ctr"/>
            <a:r>
              <a:rPr lang="en-US" sz="1800" b="1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Email: </a:t>
            </a:r>
            <a:r>
              <a:rPr lang="en-US" sz="1800" b="1" u="sng" kern="50" dirty="0">
                <a:solidFill>
                  <a:srgbClr val="FF0000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  <a:hlinkClick r:id="rId2"/>
              </a:rPr>
              <a:t>chakrabortyvarsha1</a:t>
            </a:r>
            <a:r>
              <a:rPr lang="en-US" sz="1800" b="1" u="sng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  <a:hlinkClick r:id="rId2"/>
              </a:rPr>
              <a:t>@gmail.com</a:t>
            </a:r>
            <a:endParaRPr lang="en-US" sz="1800" b="1" u="sng" kern="50" dirty="0"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b="1" kern="50" dirty="0"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3E33-1935-DCDD-6251-F252CD8C2DBA}"/>
              </a:ext>
            </a:extLst>
          </p:cNvPr>
          <p:cNvSpPr txBox="1"/>
          <p:nvPr/>
        </p:nvSpPr>
        <p:spPr>
          <a:xfrm>
            <a:off x="190502" y="7961506"/>
            <a:ext cx="971549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Dr. Ajanta Das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000" b="1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Amity University Kolkata, </a:t>
            </a:r>
          </a:p>
          <a:p>
            <a:pPr algn="ctr"/>
            <a:r>
              <a:rPr lang="en-US" sz="2000" b="1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Newtown, Kolkata 700135</a:t>
            </a:r>
          </a:p>
          <a:p>
            <a:pPr algn="ctr"/>
            <a:endParaRPr lang="en-US" sz="2000" b="1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Email: </a:t>
            </a:r>
            <a:r>
              <a:rPr lang="en-US" sz="2000" b="1" u="sng" kern="50" dirty="0">
                <a:solidFill>
                  <a:srgbClr val="FF0000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u="sng" kern="50" dirty="0"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  <a:hlinkClick r:id="rId3"/>
              </a:rPr>
              <a:t>janta.desarkar@gmail.com</a:t>
            </a:r>
            <a:endParaRPr lang="en-US" sz="2000" b="1" u="sng" kern="50" dirty="0"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IN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4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E954-A849-8BB1-1469-1877CAE1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latin typeface="Georgia" panose="02040502050405020303" pitchFamily="18" charset="0"/>
              </a:rPr>
              <a:t>QASM Environments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D90AD-A3D0-9434-1C06-E1C7E533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309B-7AE5-47E8-A9C5-8A9B4686E05A}" type="slidenum">
              <a:rPr lang="en-US" altLang="en-US" smtClean="0"/>
              <a:pPr/>
              <a:t>10</a:t>
            </a:fld>
            <a:endParaRPr lang="en-US" alt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3150F32-D0C4-8BDF-A836-37F8619133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06631393"/>
              </p:ext>
            </p:extLst>
          </p:nvPr>
        </p:nvGraphicFramePr>
        <p:xfrm>
          <a:off x="3883024" y="3200400"/>
          <a:ext cx="10975976" cy="565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053">
                  <a:extLst>
                    <a:ext uri="{9D8B030D-6E8A-4147-A177-3AD203B41FA5}">
                      <a16:colId xmlns:a16="http://schemas.microsoft.com/office/drawing/2014/main" val="3526658977"/>
                    </a:ext>
                  </a:extLst>
                </a:gridCol>
                <a:gridCol w="6901923">
                  <a:extLst>
                    <a:ext uri="{9D8B030D-6E8A-4147-A177-3AD203B41FA5}">
                      <a16:colId xmlns:a16="http://schemas.microsoft.com/office/drawing/2014/main" val="951226643"/>
                    </a:ext>
                  </a:extLst>
                </a:gridCol>
              </a:tblGrid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Provider</a:t>
                      </a:r>
                      <a:endParaRPr lang="en-IN" sz="2800" kern="5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i="1" kern="5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qiskit-ibmq-provider0.19.1</a:t>
                      </a:r>
                      <a:endParaRPr lang="en-IN" sz="3200" kern="5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111431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 dirty="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Simulator</a:t>
                      </a:r>
                      <a:endParaRPr lang="en-IN" sz="28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i="1" kern="50" dirty="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qiskit-aer</a:t>
                      </a:r>
                      <a:r>
                        <a:rPr lang="en-US" sz="3200" i="1" kern="50" dirty="0"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0.10.4</a:t>
                      </a:r>
                      <a:endParaRPr lang="en-IN" sz="32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031577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 dirty="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Languages</a:t>
                      </a:r>
                      <a:endParaRPr lang="en-IN" sz="28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i="1" kern="50" dirty="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qiskit</a:t>
                      </a:r>
                      <a:r>
                        <a:rPr lang="en-US" sz="3200" i="1" kern="50" dirty="0"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0.36.2; Python version 3.8.12</a:t>
                      </a:r>
                      <a:endParaRPr lang="en-IN" sz="32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762539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Compiler </a:t>
                      </a:r>
                      <a:endParaRPr lang="en-IN" sz="28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i="1" kern="50"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Python compiler GCC 9.4.0</a:t>
                      </a:r>
                      <a:endParaRPr lang="en-IN" sz="32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230611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Operating System</a:t>
                      </a:r>
                      <a:endParaRPr lang="en-IN" sz="28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3200" i="1" kern="5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Linux</a:t>
                      </a:r>
                      <a:endParaRPr lang="en-IN" sz="32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599463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IN" sz="28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3200" i="1" kern="5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3200" kern="5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097930"/>
                  </a:ext>
                </a:extLst>
              </a:tr>
              <a:tr h="8079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800" b="1" kern="50" dirty="0">
                          <a:solidFill>
                            <a:srgbClr val="262626"/>
                          </a:solidFill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Memory</a:t>
                      </a:r>
                      <a:endParaRPr lang="en-IN" sz="28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3200" i="1" kern="50" dirty="0">
                          <a:effectLst/>
                          <a:latin typeface="Times New Roman" panose="02020603050405020304" pitchFamily="18" charset="0"/>
                          <a:ea typeface="Lucida Sans Unicode" panose="020B0602030504020204" pitchFamily="34" charset="0"/>
                          <a:cs typeface="Times New Roman" panose="02020603050405020304" pitchFamily="18" charset="0"/>
                        </a:rPr>
                        <a:t>(Gb)6.783603668212891</a:t>
                      </a:r>
                      <a:endParaRPr lang="en-IN" sz="3200" kern="50" dirty="0">
                        <a:effectLst/>
                        <a:latin typeface="Times New Roman" panose="02020603050405020304" pitchFamily="18" charset="0"/>
                        <a:ea typeface="Lucida Sans Unicode" panose="020B060203050402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106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20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38A-F4CE-6601-8A1B-B5995C6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err="1">
                <a:latin typeface="Georgia" panose="02040502050405020303" pitchFamily="18" charset="0"/>
              </a:rPr>
              <a:t>Qsim</a:t>
            </a:r>
            <a:r>
              <a:rPr lang="en-US" sz="5400" b="1" dirty="0">
                <a:latin typeface="Georgia" panose="02040502050405020303" pitchFamily="18" charset="0"/>
              </a:rPr>
              <a:t> </a:t>
            </a:r>
            <a:r>
              <a:rPr lang="en-US" sz="5400" b="1" dirty="0" err="1">
                <a:latin typeface="Georgia" panose="02040502050405020303" pitchFamily="18" charset="0"/>
              </a:rPr>
              <a:t>Environements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DD5E-1618-83EB-F630-B47B3836D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3200400"/>
            <a:ext cx="6849414" cy="5666433"/>
          </a:xfrm>
        </p:spPr>
        <p:txBody>
          <a:bodyPr/>
          <a:lstStyle/>
          <a:p>
            <a:r>
              <a:rPr lang="en-US" dirty="0"/>
              <a:t>Selected Backend PARAM UTKARSH</a:t>
            </a:r>
          </a:p>
          <a:p>
            <a:r>
              <a:rPr lang="en-US" dirty="0"/>
              <a:t>Snapshot of execution of one Job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1FDFD-87BA-3088-D456-722E238D25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Selected Backend PARAM SHAKTI</a:t>
            </a:r>
          </a:p>
          <a:p>
            <a:r>
              <a:rPr lang="en-US" dirty="0"/>
              <a:t>Snapshot of execution of one Job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D4255-85E6-66FE-2518-C4348170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309B-7AE5-47E8-A9C5-8A9B4686E05A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02DCC-148C-02F0-DEBD-BB39EC490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8" t="31582" r="57326" b="20722"/>
          <a:stretch/>
        </p:blipFill>
        <p:spPr bwMode="auto">
          <a:xfrm>
            <a:off x="3871190" y="4533900"/>
            <a:ext cx="6019800" cy="42282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213DA-FD8A-CFE1-B411-274A0497D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1" t="36208" r="57985" b="28580"/>
          <a:stretch/>
        </p:blipFill>
        <p:spPr bwMode="auto">
          <a:xfrm>
            <a:off x="11427151" y="4493166"/>
            <a:ext cx="5979317" cy="437366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941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F181-167A-81EA-4A95-730177CF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Flowchart of Methodology 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D40E-34A9-AE0A-7639-C19D9767AF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7B2E9-929F-63A3-51D3-B2AC48154B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15061-1DE9-5389-D2A2-F9B5726F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309B-7AE5-47E8-A9C5-8A9B4686E05A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CB4DEB-8056-6760-456D-DE7D5A6B5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4814" r="31250" b="12222"/>
          <a:stretch/>
        </p:blipFill>
        <p:spPr>
          <a:xfrm>
            <a:off x="5470356" y="2022419"/>
            <a:ext cx="10439400" cy="82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7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0"/>
            <a:ext cx="13368338" cy="1920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b="1" dirty="0">
                <a:latin typeface="Georgia" panose="02040502050405020303" pitchFamily="18" charset="0"/>
              </a:rPr>
              <a:t>Ideal BB84 - QASM Vs QSIM</a:t>
            </a:r>
            <a:br>
              <a:rPr lang="en-US" sz="5600" b="1" dirty="0">
                <a:latin typeface="Georgia" panose="02040502050405020303" pitchFamily="18" charset="0"/>
              </a:rPr>
            </a:br>
            <a:r>
              <a:rPr lang="en-US" sz="5600" b="1" dirty="0">
                <a:latin typeface="Georgia" panose="02040502050405020303" pitchFamily="18" charset="0"/>
              </a:rPr>
              <a:t>using 3 Qubits</a:t>
            </a:r>
            <a:br>
              <a:rPr lang="en-US" sz="6000" b="1" dirty="0">
                <a:latin typeface="Georgia" panose="02040502050405020303" pitchFamily="18" charset="0"/>
              </a:rPr>
            </a:br>
            <a:r>
              <a:rPr lang="en-US" sz="6000" b="1" dirty="0">
                <a:latin typeface="Georgia" panose="02040502050405020303" pitchFamily="18" charset="0"/>
              </a:rPr>
              <a:t>			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8">
            <a:extLst>
              <a:ext uri="{FF2B5EF4-FFF2-40B4-BE49-F238E27FC236}">
                <a16:creationId xmlns:a16="http://schemas.microsoft.com/office/drawing/2014/main" id="{A57A9165-21F9-6AE6-19F9-38F30B01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t="15862" r="47067" b="37462"/>
          <a:stretch>
            <a:fillRect/>
          </a:stretch>
        </p:blipFill>
        <p:spPr bwMode="auto">
          <a:xfrm>
            <a:off x="11049000" y="5833160"/>
            <a:ext cx="4953000" cy="358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010400" y="972602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98037-091F-F90E-FE85-C8D45052D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59"/>
          <a:stretch/>
        </p:blipFill>
        <p:spPr>
          <a:xfrm>
            <a:off x="3348959" y="2204467"/>
            <a:ext cx="5370390" cy="2752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56998-744A-03D3-D7CE-AF6EF499E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06" y="5833160"/>
            <a:ext cx="5187194" cy="3080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61312-88C8-A542-DCC4-A50F6DDDA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62" t="38528" r="26848" b="8823"/>
          <a:stretch/>
        </p:blipFill>
        <p:spPr bwMode="auto">
          <a:xfrm>
            <a:off x="11049001" y="1901105"/>
            <a:ext cx="4812014" cy="3529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555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921" y="-113325"/>
            <a:ext cx="13368338" cy="1920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atin typeface="Georgia" panose="02040502050405020303" pitchFamily="18" charset="0"/>
              </a:rPr>
              <a:t>Noise Models - QASM Vs QSIM</a:t>
            </a:r>
            <a:br>
              <a:rPr lang="en-US" sz="5300" b="1" dirty="0">
                <a:latin typeface="Georgia" panose="02040502050405020303" pitchFamily="18" charset="0"/>
              </a:rPr>
            </a:br>
            <a:r>
              <a:rPr lang="en-US" sz="5400" b="1" dirty="0">
                <a:latin typeface="Georgia" panose="02040502050405020303" pitchFamily="18" charset="0"/>
              </a:rPr>
              <a:t>BB84 - </a:t>
            </a:r>
            <a:r>
              <a:rPr lang="en-US" sz="5300" b="1" dirty="0">
                <a:latin typeface="Georgia" panose="02040502050405020303" pitchFamily="18" charset="0"/>
              </a:rPr>
              <a:t>using 3 Qubits</a:t>
            </a:r>
            <a:br>
              <a:rPr lang="en-US" sz="6000" b="1" dirty="0">
                <a:latin typeface="Georgia" panose="02040502050405020303" pitchFamily="18" charset="0"/>
              </a:rPr>
            </a:br>
            <a:r>
              <a:rPr lang="en-US" sz="6000" b="1" dirty="0">
                <a:latin typeface="Georgia" panose="02040502050405020303" pitchFamily="18" charset="0"/>
              </a:rPr>
              <a:t>			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177988" y="965816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02059714-2375-2BFA-CE95-0AC723FE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14369" r="47293" b="39349"/>
          <a:stretch>
            <a:fillRect/>
          </a:stretch>
        </p:blipFill>
        <p:spPr bwMode="auto">
          <a:xfrm>
            <a:off x="2683544" y="5642697"/>
            <a:ext cx="5957430" cy="451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78BC1F-26AA-4372-36B0-95B8F9224841}"/>
              </a:ext>
            </a:extLst>
          </p:cNvPr>
          <p:cNvSpPr txBox="1"/>
          <p:nvPr/>
        </p:nvSpPr>
        <p:spPr>
          <a:xfrm>
            <a:off x="2022760" y="3384378"/>
            <a:ext cx="490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BIT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 FLIP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2DF95-913E-A79D-3969-9F9C6FD3E7BF}"/>
              </a:ext>
            </a:extLst>
          </p:cNvPr>
          <p:cNvSpPr txBox="1"/>
          <p:nvPr/>
        </p:nvSpPr>
        <p:spPr>
          <a:xfrm>
            <a:off x="9982202" y="2133091"/>
            <a:ext cx="49004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DEPOLARIZATIO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N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066199-7C10-1C45-5233-F2B4E86D2740}"/>
              </a:ext>
            </a:extLst>
          </p:cNvPr>
          <p:cNvSpPr/>
          <p:nvPr/>
        </p:nvSpPr>
        <p:spPr>
          <a:xfrm>
            <a:off x="2683544" y="5369537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9183294-920C-6BDC-BC66-C3DED0D5AF99}"/>
              </a:ext>
            </a:extLst>
          </p:cNvPr>
          <p:cNvSpPr/>
          <p:nvPr/>
        </p:nvSpPr>
        <p:spPr>
          <a:xfrm>
            <a:off x="10488025" y="5473811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0053E-530B-4395-0E6B-E5CC2A88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4" t="38036" r="26388" b="10631"/>
          <a:stretch/>
        </p:blipFill>
        <p:spPr bwMode="auto">
          <a:xfrm>
            <a:off x="3185511" y="1939625"/>
            <a:ext cx="4891689" cy="3222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E6A12-BFEC-56AA-AA07-88AA06D599D9}"/>
              </a:ext>
            </a:extLst>
          </p:cNvPr>
          <p:cNvSpPr txBox="1"/>
          <p:nvPr/>
        </p:nvSpPr>
        <p:spPr>
          <a:xfrm>
            <a:off x="16459200" y="475875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70%=0.7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B694C-2ABE-79E9-B3FC-2F661A0C2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7" t="33774" r="47718" b="18781"/>
          <a:stretch/>
        </p:blipFill>
        <p:spPr bwMode="auto">
          <a:xfrm>
            <a:off x="11020801" y="5736344"/>
            <a:ext cx="5944363" cy="4360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BAE91-0C17-2AA8-72AD-DEBD3EEA2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18" t="37872" r="26219" b="10473"/>
          <a:stretch/>
        </p:blipFill>
        <p:spPr bwMode="auto">
          <a:xfrm>
            <a:off x="11277600" y="1829513"/>
            <a:ext cx="5044089" cy="3613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892D54-B752-3C1B-1E13-6E9F6BFC6C8C}"/>
              </a:ext>
            </a:extLst>
          </p:cNvPr>
          <p:cNvSpPr txBox="1"/>
          <p:nvPr/>
        </p:nvSpPr>
        <p:spPr>
          <a:xfrm>
            <a:off x="742422" y="498740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10%=0.1</a:t>
            </a:r>
          </a:p>
        </p:txBody>
      </p:sp>
    </p:spTree>
    <p:extLst>
      <p:ext uri="{BB962C8B-B14F-4D97-AF65-F5344CB8AC3E}">
        <p14:creationId xmlns:p14="http://schemas.microsoft.com/office/powerpoint/2010/main" val="231336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0"/>
            <a:ext cx="13368338" cy="1920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b="1" dirty="0">
                <a:latin typeface="Georgia" panose="02040502050405020303" pitchFamily="18" charset="0"/>
              </a:rPr>
              <a:t>Ideal BB84 - QASM Vs QSIM</a:t>
            </a:r>
            <a:br>
              <a:rPr lang="en-US" sz="5600" b="1" dirty="0">
                <a:latin typeface="Georgia" panose="02040502050405020303" pitchFamily="18" charset="0"/>
              </a:rPr>
            </a:br>
            <a:r>
              <a:rPr lang="en-US" sz="5600" b="1" dirty="0">
                <a:latin typeface="Georgia" panose="02040502050405020303" pitchFamily="18" charset="0"/>
              </a:rPr>
              <a:t>using 5 Qubits</a:t>
            </a:r>
            <a:br>
              <a:rPr lang="en-US" sz="5600" b="1" dirty="0">
                <a:latin typeface="Georgia" panose="02040502050405020303" pitchFamily="18" charset="0"/>
              </a:rPr>
            </a:br>
            <a:r>
              <a:rPr lang="en-US" sz="6000" b="1" dirty="0">
                <a:latin typeface="Georgia" panose="02040502050405020303" pitchFamily="18" charset="0"/>
              </a:rPr>
              <a:t>			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010400" y="972602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pic>
        <p:nvPicPr>
          <p:cNvPr id="17" name="Picture 30">
            <a:extLst>
              <a:ext uri="{FF2B5EF4-FFF2-40B4-BE49-F238E27FC236}">
                <a16:creationId xmlns:a16="http://schemas.microsoft.com/office/drawing/2014/main" id="{40A3B450-E3DB-876D-CE1C-DBC0B9B2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23138" r="46342" b="30022"/>
          <a:stretch>
            <a:fillRect/>
          </a:stretch>
        </p:blipFill>
        <p:spPr bwMode="auto">
          <a:xfrm>
            <a:off x="10954262" y="5769716"/>
            <a:ext cx="5743165" cy="421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3DC46E-05E8-8DC1-BA7C-AD5BD415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0" b="1228"/>
          <a:stretch/>
        </p:blipFill>
        <p:spPr>
          <a:xfrm>
            <a:off x="2964814" y="1937366"/>
            <a:ext cx="6019800" cy="2881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87254-42ED-021F-2BFF-5A7D77A8E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3" t="16445" b="4693"/>
          <a:stretch/>
        </p:blipFill>
        <p:spPr>
          <a:xfrm>
            <a:off x="3200400" y="5765423"/>
            <a:ext cx="6400800" cy="3437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1EECB-E1B0-FE1D-AE9C-422D1041C6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66" t="38692" r="26555" b="8178"/>
          <a:stretch/>
        </p:blipFill>
        <p:spPr bwMode="auto">
          <a:xfrm>
            <a:off x="10954262" y="1920874"/>
            <a:ext cx="5743165" cy="3797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792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921" y="-113325"/>
            <a:ext cx="13368338" cy="1920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b="1" dirty="0">
                <a:latin typeface="Georgia" panose="02040502050405020303" pitchFamily="18" charset="0"/>
              </a:rPr>
              <a:t>Noise Models - QASM Vs QSIM</a:t>
            </a:r>
            <a:br>
              <a:rPr lang="en-US" sz="5600" b="1" dirty="0">
                <a:latin typeface="Georgia" panose="02040502050405020303" pitchFamily="18" charset="0"/>
              </a:rPr>
            </a:br>
            <a:r>
              <a:rPr lang="en-US" sz="5600" b="1" dirty="0">
                <a:latin typeface="Georgia" panose="02040502050405020303" pitchFamily="18" charset="0"/>
              </a:rPr>
              <a:t>BB84 - using 5 Qubits</a:t>
            </a:r>
            <a:br>
              <a:rPr lang="en-US" sz="6000" b="1" dirty="0">
                <a:latin typeface="Georgia" panose="02040502050405020303" pitchFamily="18" charset="0"/>
              </a:rPr>
            </a:br>
            <a:r>
              <a:rPr lang="en-US" sz="6000" b="1" dirty="0">
                <a:latin typeface="Georgia" panose="02040502050405020303" pitchFamily="18" charset="0"/>
              </a:rPr>
              <a:t>			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010400" y="972602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8BC1F-26AA-4372-36B0-95B8F9224841}"/>
              </a:ext>
            </a:extLst>
          </p:cNvPr>
          <p:cNvSpPr txBox="1"/>
          <p:nvPr/>
        </p:nvSpPr>
        <p:spPr>
          <a:xfrm>
            <a:off x="2022760" y="3384378"/>
            <a:ext cx="490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BIT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 FLIP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2DF95-913E-A79D-3969-9F9C6FD3E7BF}"/>
              </a:ext>
            </a:extLst>
          </p:cNvPr>
          <p:cNvSpPr txBox="1"/>
          <p:nvPr/>
        </p:nvSpPr>
        <p:spPr>
          <a:xfrm>
            <a:off x="9982202" y="2133091"/>
            <a:ext cx="49004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DEPOLARIZATIO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N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066199-7C10-1C45-5233-F2B4E86D2740}"/>
              </a:ext>
            </a:extLst>
          </p:cNvPr>
          <p:cNvSpPr/>
          <p:nvPr/>
        </p:nvSpPr>
        <p:spPr>
          <a:xfrm>
            <a:off x="2680142" y="5674335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9183294-920C-6BDC-BC66-C3DED0D5AF99}"/>
              </a:ext>
            </a:extLst>
          </p:cNvPr>
          <p:cNvSpPr/>
          <p:nvPr/>
        </p:nvSpPr>
        <p:spPr>
          <a:xfrm>
            <a:off x="10488025" y="5473811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FCCA9-C2DF-D603-72BB-35A44925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3" t="36559" r="26114" b="8829"/>
          <a:stretch/>
        </p:blipFill>
        <p:spPr bwMode="auto">
          <a:xfrm>
            <a:off x="3581401" y="1958943"/>
            <a:ext cx="4628459" cy="34804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6FCDCC-5335-BFF4-7EA7-2A9E76EBC9AA}"/>
              </a:ext>
            </a:extLst>
          </p:cNvPr>
          <p:cNvSpPr txBox="1"/>
          <p:nvPr/>
        </p:nvSpPr>
        <p:spPr>
          <a:xfrm>
            <a:off x="742422" y="504199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10%=0.1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549A8-770C-67FA-AC04-62745D75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5" t="31806" r="46696" b="20128"/>
          <a:stretch/>
        </p:blipFill>
        <p:spPr bwMode="auto">
          <a:xfrm>
            <a:off x="3522511" y="6134099"/>
            <a:ext cx="4783287" cy="3628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FF7C1-0B51-FA52-B8E6-AF62258DEA10}"/>
              </a:ext>
            </a:extLst>
          </p:cNvPr>
          <p:cNvSpPr txBox="1"/>
          <p:nvPr/>
        </p:nvSpPr>
        <p:spPr>
          <a:xfrm>
            <a:off x="16675322" y="504199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70%=0.7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E587D-D512-0E96-2421-9AA29687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12" t="37545" r="26296" b="8320"/>
          <a:stretch/>
        </p:blipFill>
        <p:spPr bwMode="auto">
          <a:xfrm>
            <a:off x="11586845" y="1887497"/>
            <a:ext cx="5177155" cy="3892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697FA-BAD0-DC4D-02A3-E9921B0A2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07" t="30824" r="46223" b="20708"/>
          <a:stretch/>
        </p:blipFill>
        <p:spPr bwMode="auto">
          <a:xfrm>
            <a:off x="11540477" y="6134099"/>
            <a:ext cx="4994923" cy="3653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588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219541"/>
            <a:ext cx="13368338" cy="13280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b="1" dirty="0">
                <a:latin typeface="Georgia" panose="02040502050405020303" pitchFamily="18" charset="0"/>
              </a:rPr>
              <a:t>Ideal DPS - QASM Vs QSIM</a:t>
            </a:r>
            <a:r>
              <a:rPr lang="en-US" sz="6000" b="1" dirty="0">
                <a:latin typeface="Georgia" panose="02040502050405020303" pitchFamily="18" charset="0"/>
              </a:rPr>
              <a:t>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010400" y="972602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07369-F849-8C10-792B-7C7A8AF3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t="52586" r="24882" b="15526"/>
          <a:stretch/>
        </p:blipFill>
        <p:spPr bwMode="auto">
          <a:xfrm>
            <a:off x="2431987" y="2058939"/>
            <a:ext cx="8290900" cy="2819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A6942-2FD4-84A4-E0EE-498291D7B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6" t="17903" b="11085"/>
          <a:stretch/>
        </p:blipFill>
        <p:spPr bwMode="auto">
          <a:xfrm>
            <a:off x="2590800" y="6049562"/>
            <a:ext cx="8132087" cy="356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AE50B-3B4B-FE41-466B-53334B567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1" t="39336" r="30341" b="7229"/>
          <a:stretch/>
        </p:blipFill>
        <p:spPr bwMode="auto">
          <a:xfrm>
            <a:off x="11582400" y="1992749"/>
            <a:ext cx="4613578" cy="360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16BCE-6237-34DC-5D49-F83DE31232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89" t="38132" r="50041" b="18679"/>
          <a:stretch/>
        </p:blipFill>
        <p:spPr bwMode="auto">
          <a:xfrm>
            <a:off x="11206490" y="6234526"/>
            <a:ext cx="5328910" cy="3832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021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97AE-435C-41D2-BC06-317F5611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CFE021-C337-45FF-B459-F922902E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921" y="-113325"/>
            <a:ext cx="13368338" cy="1920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b="1" dirty="0">
                <a:latin typeface="Georgia" panose="02040502050405020303" pitchFamily="18" charset="0"/>
              </a:rPr>
              <a:t>Noise Models - QASM Vs QSIM</a:t>
            </a:r>
            <a:br>
              <a:rPr lang="en-US" sz="5600" b="1" dirty="0">
                <a:latin typeface="Georgia" panose="02040502050405020303" pitchFamily="18" charset="0"/>
              </a:rPr>
            </a:br>
            <a:r>
              <a:rPr lang="en-US" sz="5600" b="1" dirty="0">
                <a:latin typeface="Georgia" panose="02040502050405020303" pitchFamily="18" charset="0"/>
              </a:rPr>
              <a:t>DPS</a:t>
            </a:r>
            <a:br>
              <a:rPr lang="en-US" sz="6000" b="1" dirty="0">
                <a:latin typeface="Georgia" panose="02040502050405020303" pitchFamily="18" charset="0"/>
              </a:rPr>
            </a:br>
            <a:r>
              <a:rPr lang="en-US" sz="6000" b="1" dirty="0">
                <a:latin typeface="Georgia" panose="02040502050405020303" pitchFamily="18" charset="0"/>
              </a:rPr>
              <a:t>						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3FD2E0-C10E-4198-BC2D-EFD8550DFEA4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DFCCD-9E92-B33C-A024-3F1BCAF4B542}"/>
              </a:ext>
            </a:extLst>
          </p:cNvPr>
          <p:cNvSpPr txBox="1"/>
          <p:nvPr/>
        </p:nvSpPr>
        <p:spPr>
          <a:xfrm>
            <a:off x="7010400" y="972602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C9ECF-66F2-9BD6-ECA5-9B7CACB6B1C6}"/>
              </a:ext>
            </a:extLst>
          </p:cNvPr>
          <p:cNvSpPr txBox="1"/>
          <p:nvPr/>
        </p:nvSpPr>
        <p:spPr>
          <a:xfrm>
            <a:off x="7010400" y="484631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8BC1F-26AA-4372-36B0-95B8F9224841}"/>
              </a:ext>
            </a:extLst>
          </p:cNvPr>
          <p:cNvSpPr txBox="1"/>
          <p:nvPr/>
        </p:nvSpPr>
        <p:spPr>
          <a:xfrm>
            <a:off x="2022760" y="3384378"/>
            <a:ext cx="490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BIT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 FLIP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2DF95-913E-A79D-3969-9F9C6FD3E7BF}"/>
              </a:ext>
            </a:extLst>
          </p:cNvPr>
          <p:cNvSpPr txBox="1"/>
          <p:nvPr/>
        </p:nvSpPr>
        <p:spPr>
          <a:xfrm>
            <a:off x="9982202" y="2133091"/>
            <a:ext cx="49004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DEPOLARIZATIO</a:t>
            </a:r>
          </a:p>
          <a:p>
            <a:r>
              <a:rPr lang="en-US" sz="3600" b="1" dirty="0">
                <a:latin typeface="Georgia" panose="02040502050405020303" pitchFamily="18" charset="0"/>
              </a:rPr>
              <a:t>N</a:t>
            </a: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066199-7C10-1C45-5233-F2B4E86D2740}"/>
              </a:ext>
            </a:extLst>
          </p:cNvPr>
          <p:cNvSpPr/>
          <p:nvPr/>
        </p:nvSpPr>
        <p:spPr>
          <a:xfrm>
            <a:off x="2680142" y="5674335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9183294-920C-6BDC-BC66-C3DED0D5AF99}"/>
              </a:ext>
            </a:extLst>
          </p:cNvPr>
          <p:cNvSpPr/>
          <p:nvPr/>
        </p:nvSpPr>
        <p:spPr>
          <a:xfrm>
            <a:off x="10488025" y="5473811"/>
            <a:ext cx="669256" cy="141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FCDCC-5335-BFF4-7EA7-2A9E76EBC9AA}"/>
              </a:ext>
            </a:extLst>
          </p:cNvPr>
          <p:cNvSpPr txBox="1"/>
          <p:nvPr/>
        </p:nvSpPr>
        <p:spPr>
          <a:xfrm>
            <a:off x="742422" y="504199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10%=0.1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FF7C1-0B51-FA52-B8E6-AF62258DEA10}"/>
              </a:ext>
            </a:extLst>
          </p:cNvPr>
          <p:cNvSpPr txBox="1"/>
          <p:nvPr/>
        </p:nvSpPr>
        <p:spPr>
          <a:xfrm>
            <a:off x="16675322" y="504199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70%=0.7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7A6C35-F69C-303F-53F7-DC0A055B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6" t="38922" r="30108" b="10543"/>
          <a:stretch/>
        </p:blipFill>
        <p:spPr bwMode="auto">
          <a:xfrm>
            <a:off x="3546234" y="2133091"/>
            <a:ext cx="4611412" cy="3432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10D762-2BE2-92B1-7D4B-7C67F9E97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7" t="28776" r="46707" b="21143"/>
          <a:stretch/>
        </p:blipFill>
        <p:spPr bwMode="auto">
          <a:xfrm>
            <a:off x="3520912" y="6013558"/>
            <a:ext cx="4403888" cy="3459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AD505-AA42-90A6-7C41-965AE051B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9" t="40992" r="54095" b="18614"/>
          <a:stretch/>
        </p:blipFill>
        <p:spPr bwMode="auto">
          <a:xfrm>
            <a:off x="11718429" y="6108010"/>
            <a:ext cx="5045571" cy="3618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E3BB38-F469-2117-26C7-33B192F43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63" t="39129" r="30469" b="8054"/>
          <a:stretch/>
        </p:blipFill>
        <p:spPr bwMode="auto">
          <a:xfrm>
            <a:off x="11970387" y="2154106"/>
            <a:ext cx="4558030" cy="3566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044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13B7-8155-929D-C92E-126F7ACC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50365"/>
            <a:ext cx="13367531" cy="192133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Analysis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A998-37E5-A9B0-DC53-C9A0268F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365" y="1493617"/>
            <a:ext cx="15087600" cy="854301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Ideal models, both simulators QASM and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produce identical results</a:t>
            </a:r>
            <a:endParaRPr lang="en-US" sz="2000" dirty="0"/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Noise models, results for QASM and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increases with increase of Qubits, hence noise propagates or spreads more</a:t>
            </a:r>
          </a:p>
          <a:p>
            <a:pPr lvl="1" algn="just">
              <a:buFont typeface="Wingdings" panose="05000000000000000000" pitchFamily="2" charset="2"/>
              <a:buChar char="v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operations are different – mathematical formulations are different</a:t>
            </a:r>
          </a:p>
          <a:p>
            <a:pPr lvl="1" algn="just">
              <a:buFont typeface="Wingdings" panose="05000000000000000000" pitchFamily="2" charset="2"/>
              <a:buChar char="v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QASM uses Least Significant Bit first and Most Significant Bit last;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conventional: Most Significant Bit first and Least Significant Bit last </a:t>
            </a:r>
          </a:p>
          <a:p>
            <a:pPr lvl="1" algn="just">
              <a:buFont typeface="Wingdings" panose="05000000000000000000" pitchFamily="2" charset="2"/>
              <a:buChar char="v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slower that QASM, as it produces the complete output probability distribution in one run. However, QASM requires multiple runs of the same program to verify the purpose</a:t>
            </a:r>
          </a:p>
          <a:p>
            <a:pPr lvl="1"/>
            <a:endParaRPr lang="en-I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754CE-902A-0693-1D97-5B4D19A7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60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3486-396A-A3D7-D982-254DB73E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34" y="246647"/>
            <a:ext cx="13367531" cy="192133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Georgia" panose="02040502050405020303" pitchFamily="18" charset="0"/>
              </a:rPr>
              <a:t>Introduction</a:t>
            </a:r>
            <a:endParaRPr lang="en-IN" sz="6000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42F0-5B11-090D-D778-721584E20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9" y="2379140"/>
            <a:ext cx="15163800" cy="6438900"/>
          </a:xfrm>
        </p:spPr>
        <p:txBody>
          <a:bodyPr>
            <a:noAutofit/>
          </a:bodyPr>
          <a:lstStyle/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Key Distribution (QKD) protocols provide secured Quantum communication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QKD uses classical channel and quantum channel</a:t>
            </a:r>
          </a:p>
          <a:p>
            <a:pPr algn="just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or noise may occur in quantum circuit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systems are highly sensitive to disturbances from the environment</a:t>
            </a:r>
          </a:p>
          <a:p>
            <a:pPr algn="just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security interface between the classical and quantum network is necessary</a:t>
            </a:r>
          </a:p>
          <a:p>
            <a:pPr algn="just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C52DA-D279-420D-0C56-89237798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2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1134A9-41A1-D4AD-B767-22101B4742B5}"/>
              </a:ext>
            </a:extLst>
          </p:cNvPr>
          <p:cNvCxnSpPr/>
          <p:nvPr/>
        </p:nvCxnSpPr>
        <p:spPr>
          <a:xfrm>
            <a:off x="0" y="1770094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324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C15C-2121-4DE2-8B98-4E636FD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86360"/>
            <a:ext cx="13367531" cy="1921335"/>
          </a:xfrm>
        </p:spPr>
        <p:txBody>
          <a:bodyPr/>
          <a:lstStyle/>
          <a:p>
            <a:pPr algn="ctr"/>
            <a:r>
              <a:rPr lang="en-US" sz="6000" b="1" dirty="0">
                <a:latin typeface="Georgia" panose="02040502050405020303" pitchFamily="18" charset="0"/>
              </a:rPr>
              <a:t>Conclusion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C5C6-37A5-4BB4-A80E-21303D82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3238500"/>
            <a:ext cx="13373100" cy="5829300"/>
          </a:xfrm>
        </p:spPr>
        <p:txBody>
          <a:bodyPr>
            <a:normAutofit/>
          </a:bodyPr>
          <a:lstStyle/>
          <a:p>
            <a:pPr marL="685800" lvl="1" indent="0">
              <a:buNone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8F43F-0CA8-452E-94F8-D028F7F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20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5A63E-C4AF-47BA-8058-D91EBBDC1D33}"/>
              </a:ext>
            </a:extLst>
          </p:cNvPr>
          <p:cNvCxnSpPr/>
          <p:nvPr/>
        </p:nvCxnSpPr>
        <p:spPr>
          <a:xfrm>
            <a:off x="0" y="181499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90C9D4-ECD9-32B6-5DBD-331D1A9435AB}"/>
              </a:ext>
            </a:extLst>
          </p:cNvPr>
          <p:cNvSpPr txBox="1">
            <a:spLocks/>
          </p:cNvSpPr>
          <p:nvPr/>
        </p:nvSpPr>
        <p:spPr>
          <a:xfrm>
            <a:off x="2819400" y="2095506"/>
            <a:ext cx="14592300" cy="7848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514350" indent="-51435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Key Distribution Protocols – BB84 and Differential Phase Shift (DPS)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BB84  in QASM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Circuit and Channel Noise models of BB84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DPS  in QASM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Circuit and Channel Noise models of DPS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results achieved in QASM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QSim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simulators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to understand gap between real environment and simulators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security impact using Noise models </a:t>
            </a:r>
          </a:p>
          <a:p>
            <a:pPr marL="685800" lvl="1" indent="0">
              <a:buFont typeface="Wingdings 3" charset="2"/>
              <a:buNone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BF84-28C4-4882-B5A5-E54013F0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875850"/>
            <a:ext cx="13367531" cy="1159335"/>
          </a:xfrm>
        </p:spPr>
        <p:txBody>
          <a:bodyPr/>
          <a:lstStyle/>
          <a:p>
            <a:pPr algn="ctr"/>
            <a:r>
              <a:rPr lang="en-US" sz="6000" b="1" dirty="0">
                <a:latin typeface="Georgia" panose="02040502050405020303" pitchFamily="18" charset="0"/>
              </a:rPr>
              <a:t>References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4604-40FE-4DA4-A389-2B04F7E8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2324100"/>
            <a:ext cx="14782800" cy="769620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N. </a:t>
            </a:r>
            <a:r>
              <a:rPr lang="en-US" sz="24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Alshaer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, A. </a:t>
            </a:r>
            <a:r>
              <a:rPr lang="en-US" sz="24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Moawad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and T. Ismail, "Reliability and Security Analysis of an Entanglement-Based QKD Protocol in a Dynamic Ground-to-UAV FSO Communications System," in IEEE Access, vol. 9, pp. 168052-168067, 2021, </a:t>
            </a:r>
            <a:r>
              <a:rPr lang="en-US" sz="24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doi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: 10.1109/ACCESS.2021.3137357. 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Peng-Liang Guo, Chen Dong, Yi He, Feng Jing, Wan-Ting He, Bao-</a:t>
            </a:r>
            <a:r>
              <a:rPr lang="en-US" sz="24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Cang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Ren, Chun-Yan Li, and Fu-Guo Deng, "Efficient quantum key distribution against collective noise using polarization and transverse spatial mode of photons," Opt. Express 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28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, 4611-4624 (2020). 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K. Lim, H. Ko, K. Kim, C. Suh and J. -K. K. Rhee, "The Error Tolerance Bound for Secure Multi-Qubit QKD Against Incoherent Attack," in IEEE Journal of Selected Topics in Quantum Electronics, vol. 21, no. 3, pp. 178-186, May-June 2015, Art no. 6600809, </a:t>
            </a:r>
            <a:r>
              <a:rPr lang="en-US" sz="24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doi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: 10.1109/JSTQE.2014.2369498. </a:t>
            </a:r>
            <a:endParaRPr lang="en-IN" sz="2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Konstantinos Georgopoulos, Clive </a:t>
            </a:r>
            <a:r>
              <a:rPr lang="en-US" sz="24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Emary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, Paolo </a:t>
            </a:r>
            <a:r>
              <a:rPr lang="en-US" sz="24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Zuliani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, “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Modelling and Simulating the Noisy </a:t>
            </a:r>
            <a:r>
              <a:rPr lang="en-US" sz="24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Behaviour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of Near-term Quantum Computers</a:t>
            </a:r>
            <a:r>
              <a:rPr lang="en-US" sz="24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”, </a:t>
            </a:r>
            <a:r>
              <a:rPr lang="en-US" sz="24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Phys. Rev. A 104, 062432 (2021), DOI: </a:t>
            </a:r>
            <a:r>
              <a:rPr lang="en-IN" sz="24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https://doi.org/10.1103/PhysRevA.104.062432</a:t>
            </a:r>
            <a:r>
              <a:rPr lang="en-IN" sz="24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Himanshu Chaudhary, </a:t>
            </a:r>
            <a:r>
              <a:rPr lang="en-US" sz="18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Biplab</a:t>
            </a: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Mahato</a:t>
            </a: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, </a:t>
            </a:r>
            <a:r>
              <a:rPr lang="en-US" sz="18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Lakshya</a:t>
            </a: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Priyadarshi</a:t>
            </a: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, Naman Roshan, Utkarsh, Apoorva D. Patel,</a:t>
            </a:r>
            <a:r>
              <a:rPr lang="en-US" sz="18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“A Software Simulator for Noisy Quantum Circuits”, https://arxiv.org/abs/1908.05154, 2019, DOI: 10.48550/ARXIV.1908.05154.</a:t>
            </a:r>
            <a:endParaRPr lang="en-IN" sz="18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IBM Quantum Simulators, 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https://quantum-computing.ibm.com/lab/docs/iql/manage/simulator/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Notebook: 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https://jupyter.org/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 Quantum Computation using </a:t>
            </a:r>
            <a:r>
              <a:rPr lang="en-US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Qiskit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https://qiskit.org/textbook/ch-algorithms/quantum-key-distribution.html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49CE-B967-4994-8FF4-8AAAD2D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21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335AD-203C-4A25-8FE2-CB1AD3E124ED}"/>
              </a:ext>
            </a:extLst>
          </p:cNvPr>
          <p:cNvCxnSpPr/>
          <p:nvPr/>
        </p:nvCxnSpPr>
        <p:spPr>
          <a:xfrm>
            <a:off x="0" y="181499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1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BF84-28C4-4882-B5A5-E54013F0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875850"/>
            <a:ext cx="13367531" cy="1159335"/>
          </a:xfrm>
        </p:spPr>
        <p:txBody>
          <a:bodyPr/>
          <a:lstStyle/>
          <a:p>
            <a:pPr algn="ctr"/>
            <a:r>
              <a:rPr lang="en-US" sz="6000" b="1" dirty="0">
                <a:latin typeface="Georgia" panose="02040502050405020303" pitchFamily="18" charset="0"/>
              </a:rPr>
              <a:t>References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4604-40FE-4DA4-A389-2B04F7E8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2324100"/>
            <a:ext cx="14782800" cy="7696200"/>
          </a:xfrm>
        </p:spPr>
        <p:txBody>
          <a:bodyPr>
            <a:normAutofit fontScale="85000" lnSpcReduction="10000"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Michael A. Nielson and Isaac L. Chuang, “Quantum Computation and Quantum Information”, 2010, Cambridge University Press, 978-1-107-00217-3.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</a:pP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Noson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S. </a:t>
            </a: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Yanofsky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Micro A. </a:t>
            </a: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Mannucci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2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Quantum Computing for Computer Scientists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Cambridge: Cambridge University Press, 2008, doi:10.1017/CBO9780511813887.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Omer K. Jasim, </a:t>
            </a: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Safia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Abbas, El-Sayed M. El-</a:t>
            </a: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Horbaty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Abdel-</a:t>
            </a:r>
            <a:r>
              <a:rPr lang="en-US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Badeeh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M. Salem, “Quantum Key Distribution: Simulation and Characterizations”, Procedia Computer Science, Volume 65, 2015, Pages 701-710, ISSN 1877-0509, 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https://doi.org/10.1016/j.procs.2015.09.014</a:t>
            </a: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Philip Kaye, Raymond Laflamme and Michele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Mosca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“An Introduction to Quantum Computing”, Oxford University Press, 2007, 978-0-19-857000-4.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Qsim – Quantum Computer Simulation Toolkit,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https://qctoolkit.in/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14</a:t>
            </a:r>
            <a:r>
              <a:rPr lang="en-US" sz="26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.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. Rakesh Saini, Ankit </a:t>
            </a:r>
            <a:r>
              <a:rPr lang="en-US" sz="2600" kern="50" dirty="0" err="1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Papneja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, Bikash K. Behera and Prasanta K. </a:t>
            </a:r>
            <a:r>
              <a:rPr lang="en-US" sz="2600" kern="50" dirty="0" err="1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Panigrahi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, “Experimental Realization of Differential Phase 	Shift Quantum Key Distribution on IBM QX”, Preprint Dec 2019, DOI: 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10.13140/RG.2.2.10904.14089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.</a:t>
            </a:r>
            <a:endParaRPr lang="en-IN" sz="2600" kern="50" dirty="0">
              <a:solidFill>
                <a:schemeClr val="tx1"/>
              </a:solidFill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15. Inoue, </a:t>
            </a:r>
            <a:r>
              <a:rPr lang="en-US" sz="2600" kern="50" dirty="0" err="1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Kyo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and </a:t>
            </a:r>
            <a:r>
              <a:rPr lang="en-US" sz="2600" kern="50" dirty="0" err="1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Waks</a:t>
            </a:r>
            <a:r>
              <a:rPr lang="en-US" sz="2600" kern="50" dirty="0">
                <a:solidFill>
                  <a:schemeClr val="tx1"/>
                </a:solidFill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, Edo and Yamamoto, Yoshihisa, “Differential Phase Shift Quantum Key Distribution”, 	PhysRevLett.89.037902, Vol 89, Issue 3, pages 037902 	– 037904, 2002, American Physical Society, DOI: 	10.1103/PhysRevLett.89.037902</a:t>
            </a:r>
            <a:endParaRPr lang="en-IN" sz="2600" kern="50" dirty="0">
              <a:solidFill>
                <a:schemeClr val="tx1"/>
              </a:solidFill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IN" sz="18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16	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Riley T. Perry, “The Temple of Quantum Computing”, December 2004.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49CE-B967-4994-8FF4-8AAAD2D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22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AA3BA-1653-4E73-AA35-A88C29C0C894}"/>
              </a:ext>
            </a:extLst>
          </p:cNvPr>
          <p:cNvCxnSpPr/>
          <p:nvPr/>
        </p:nvCxnSpPr>
        <p:spPr>
          <a:xfrm>
            <a:off x="0" y="1820802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16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6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99" y="495300"/>
            <a:ext cx="4287297" cy="7607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06992" y="3458423"/>
            <a:ext cx="6557147" cy="3370153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20"/>
              </a:spcBef>
            </a:pPr>
            <a:r>
              <a:rPr sz="9900" i="0" spc="1045" dirty="0">
                <a:solidFill>
                  <a:srgbClr val="FFBD58"/>
                </a:solidFill>
                <a:latin typeface="Verdana"/>
                <a:cs typeface="Verdana"/>
              </a:rPr>
              <a:t>THANK</a:t>
            </a:r>
            <a:endParaRPr sz="99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135"/>
              </a:spcBef>
            </a:pPr>
            <a:r>
              <a:rPr lang="en-US" sz="7900" i="0" spc="919" dirty="0">
                <a:solidFill>
                  <a:srgbClr val="FBD382"/>
                </a:solidFill>
                <a:latin typeface="Verdana"/>
                <a:cs typeface="Verdana"/>
              </a:rPr>
              <a:t>Y</a:t>
            </a:r>
            <a:r>
              <a:rPr sz="7900" i="0" spc="919" dirty="0">
                <a:solidFill>
                  <a:srgbClr val="FBD382"/>
                </a:solidFill>
                <a:latin typeface="Verdana"/>
                <a:cs typeface="Verdana"/>
              </a:rPr>
              <a:t>OU</a:t>
            </a:r>
            <a:endParaRPr sz="7900" dirty="0">
              <a:latin typeface="Verdana"/>
              <a:cs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B5CF6-5369-4BAA-8290-B3568626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B3356-7142-40A5-B3AC-7AF7FB7934D5}" type="slidenum">
              <a:rPr lang="en-US" altLang="en-US" smtClean="0">
                <a:solidFill>
                  <a:srgbClr val="FFC000"/>
                </a:solidFill>
              </a:rPr>
              <a:pPr/>
              <a:t>23</a:t>
            </a:fld>
            <a:endParaRPr lang="en-US" alt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33A0-EEB4-8DB7-739B-D502F5B9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2C30-54DD-750F-B3BF-C3FC6D898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2095500"/>
            <a:ext cx="14589918" cy="6771333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literature, it is evident that analysis of noise models of QKD protocols is essential for fault tolerant quantum communication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computers are expensive and difficult to access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in Quantum computers are different than that in classical computers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rucial to evaluate the QKD protocol in real platform of quantum computer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Quantum simulators – QASM and </a:t>
            </a:r>
            <a:r>
              <a:rPr lang="en-US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QSim</a:t>
            </a:r>
            <a:r>
              <a:rPr lang="en-US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chosen for analysis and modeling </a:t>
            </a:r>
          </a:p>
          <a:p>
            <a:pPr marL="0" indent="0" algn="just">
              <a:buNone/>
            </a:pP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724B9-2622-E626-9CA4-D10E3A26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51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7F77-9A66-CD38-E04B-94E94B3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43646"/>
            <a:ext cx="13367531" cy="192133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Georgia" panose="02040502050405020303" pitchFamily="18" charset="0"/>
              </a:rPr>
              <a:t>Objective</a:t>
            </a:r>
            <a:endParaRPr lang="en-IN" sz="6000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DC46-A48F-0FD7-1DA7-7A9DE091B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448" y="2291559"/>
            <a:ext cx="13751718" cy="6225345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and Implementation of QKD protocols </a:t>
            </a:r>
          </a:p>
          <a:p>
            <a:pPr lvl="2" indent="-542925"/>
            <a:r>
              <a:rPr lang="en-US" sz="32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BB84, the first QKD protocol</a:t>
            </a:r>
          </a:p>
          <a:p>
            <a:pPr lvl="2" indent="-542925"/>
            <a:r>
              <a:rPr lang="en-US" sz="32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Differential Phase Shift (DPS)</a:t>
            </a:r>
            <a:r>
              <a:rPr lang="en-US" sz="32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 </a:t>
            </a:r>
          </a:p>
          <a:p>
            <a:pPr marL="1371600" lvl="2" indent="0">
              <a:buNone/>
            </a:pPr>
            <a:endParaRPr lang="en-US" sz="900" kern="5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Mangal" panose="02040503050203030202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8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Chosen </a:t>
            </a:r>
            <a:r>
              <a:rPr lang="en-US" sz="3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Simulators</a:t>
            </a:r>
            <a:endParaRPr lang="en-US" sz="3800" kern="50" dirty="0">
              <a:solidFill>
                <a:schemeClr val="tx1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  <a:p>
            <a:pPr lvl="2" indent="-542925"/>
            <a:r>
              <a:rPr lang="en-US" sz="32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IBM Quantum assembly language, QASM </a:t>
            </a:r>
          </a:p>
          <a:p>
            <a:pPr lvl="2" indent="-542925"/>
            <a:r>
              <a:rPr lang="en-US" sz="3200" kern="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Qsim</a:t>
            </a:r>
            <a:r>
              <a:rPr lang="en-US" sz="32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built by </a:t>
            </a:r>
            <a:r>
              <a:rPr lang="en-US" sz="3200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IISc Bangalore and IIT Roorkee and C-DAC</a:t>
            </a:r>
          </a:p>
          <a:p>
            <a:pPr lvl="2" indent="-542925"/>
            <a:endParaRPr lang="en-US" sz="1600" kern="50" dirty="0">
              <a:solidFill>
                <a:schemeClr val="tx1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8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Execution of Noise models of the QKD Protocols in simulators</a:t>
            </a:r>
          </a:p>
          <a:p>
            <a:pPr marL="1700213" lvl="2" indent="-500063"/>
            <a:r>
              <a:rPr lang="en-US" sz="32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Circuit Noise, Bit Flip</a:t>
            </a:r>
          </a:p>
          <a:p>
            <a:pPr marL="1700213" lvl="2" indent="-500063"/>
            <a:r>
              <a:rPr lang="en-US" sz="3200" kern="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Channel Noise, Depolarization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235DA-EE67-0DAB-E515-BDAEB6B1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300C09-61DF-43DC-7DE1-937BA7206DF2}"/>
              </a:ext>
            </a:extLst>
          </p:cNvPr>
          <p:cNvCxnSpPr/>
          <p:nvPr/>
        </p:nvCxnSpPr>
        <p:spPr>
          <a:xfrm>
            <a:off x="0" y="1770094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9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C52A-C2F0-4281-882C-2E64C00D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342" y="381814"/>
            <a:ext cx="13367531" cy="1921335"/>
          </a:xfrm>
        </p:spPr>
        <p:txBody>
          <a:bodyPr>
            <a:normAutofit/>
          </a:bodyPr>
          <a:lstStyle/>
          <a:p>
            <a:pPr algn="ctr"/>
            <a:r>
              <a:rPr lang="en-GB" altLang="en-US" sz="6000" b="1" dirty="0">
                <a:latin typeface="Georgia" panose="02040502050405020303" pitchFamily="18" charset="0"/>
              </a:rPr>
              <a:t>Quantum Key Distribution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15C05-CBF7-4716-A589-FFF61ED6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718" y="1181673"/>
            <a:ext cx="1169650" cy="5476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BA5D510-6229-45F6-9C6B-3AD48CA63645}" type="slidenum">
              <a:rPr lang="en-US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7B67C-7C43-446E-AF83-DE8318AD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052" y="4296776"/>
            <a:ext cx="13032581" cy="1955457"/>
          </a:xfrm>
        </p:spPr>
        <p:txBody>
          <a:bodyPr>
            <a:normAutofit fontScale="92500" lnSpcReduction="10000"/>
          </a:bodyPr>
          <a:lstStyle/>
          <a:p>
            <a:r>
              <a:rPr lang="en-GB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and Bob generate a secret key by sending qubits</a:t>
            </a:r>
          </a:p>
          <a:p>
            <a:r>
              <a:rPr lang="en-GB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classical channel and quantum channel</a:t>
            </a:r>
          </a:p>
          <a:p>
            <a:r>
              <a:rPr lang="en-GB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Eavesdropping may happen by Eve</a:t>
            </a:r>
          </a:p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44597E5-DE85-46A9-94F0-EFC1BA6B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744248"/>
            <a:ext cx="10806629" cy="3160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4A93CE-B390-41FC-A1CC-CE45BB427A2E}"/>
              </a:ext>
            </a:extLst>
          </p:cNvPr>
          <p:cNvCxnSpPr/>
          <p:nvPr/>
        </p:nvCxnSpPr>
        <p:spPr>
          <a:xfrm>
            <a:off x="0" y="1805364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57A777-73C3-D0E0-AB95-59FA215FD7F9}"/>
              </a:ext>
            </a:extLst>
          </p:cNvPr>
          <p:cNvSpPr txBox="1"/>
          <p:nvPr/>
        </p:nvSpPr>
        <p:spPr>
          <a:xfrm>
            <a:off x="4046938" y="2060493"/>
            <a:ext cx="1191989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Key Distribution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uses a series of photons to transmit data over a fiber optic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guarantee a secure key agreement</a:t>
            </a:r>
          </a:p>
        </p:txBody>
      </p:sp>
    </p:spTree>
    <p:extLst>
      <p:ext uri="{BB962C8B-B14F-4D97-AF65-F5344CB8AC3E}">
        <p14:creationId xmlns:p14="http://schemas.microsoft.com/office/powerpoint/2010/main" val="17740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094F-A5EC-442B-94B5-B2BF5AA1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21005"/>
            <a:ext cx="13367531" cy="1921335"/>
          </a:xfrm>
        </p:spPr>
        <p:txBody>
          <a:bodyPr>
            <a:normAutofit/>
          </a:bodyPr>
          <a:lstStyle/>
          <a:p>
            <a:pPr algn="ctr"/>
            <a:r>
              <a:rPr lang="en-GB" altLang="en-US" sz="6000" b="1" dirty="0">
                <a:latin typeface="Georgia" panose="02040502050405020303" pitchFamily="18" charset="0"/>
              </a:rPr>
              <a:t>BB84 Protocol </a:t>
            </a:r>
            <a:endParaRPr lang="en-US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B2D02-7A85-45B3-9555-800FF33A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718" y="1181673"/>
            <a:ext cx="1169650" cy="5476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BA5D510-6229-45F6-9C6B-3AD48CA63645}" type="slidenum">
              <a:rPr lang="en-US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alt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D58CDA4-0CB6-4AD1-8FB7-1FC5D3E7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0695"/>
            <a:ext cx="12014200" cy="6096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3145A4-9D67-4AD6-BC10-C5972527C0E4}"/>
              </a:ext>
            </a:extLst>
          </p:cNvPr>
          <p:cNvCxnSpPr/>
          <p:nvPr/>
        </p:nvCxnSpPr>
        <p:spPr>
          <a:xfrm>
            <a:off x="0" y="172936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64E96E-11D5-0A23-02D4-45CB3E76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700" y="1769467"/>
            <a:ext cx="16916400" cy="1468248"/>
          </a:xfrm>
        </p:spPr>
        <p:txBody>
          <a:bodyPr>
            <a:normAutofit fontScale="92500"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First quantum cryptography protocol, p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roposed by Charles Bennett and Gilles Brassard in 1984</a:t>
            </a:r>
            <a:endParaRPr lang="en-US" sz="4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based on Quantum Key Distribution, polarization and 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388630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F31D-C7EF-0DAB-1C8D-7D39B8C3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5400" b="1" dirty="0">
                <a:latin typeface="Georgia" panose="02040502050405020303" pitchFamily="18" charset="0"/>
              </a:rPr>
              <a:t>DPS Protocol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4F942-D0C6-40A1-AD7A-BA1F0C0B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410D-C7BE-F7BD-1B07-6A2C7589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CB89F-71A2-E7C9-E8CD-1DBE48AF4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6" t="13805" r="20416" b="24075"/>
          <a:stretch/>
        </p:blipFill>
        <p:spPr>
          <a:xfrm>
            <a:off x="3883818" y="2857500"/>
            <a:ext cx="12575382" cy="63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6125-53AE-4FAD-B3AB-EE84532F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42900"/>
            <a:ext cx="14129531" cy="1921335"/>
          </a:xfrm>
        </p:spPr>
        <p:txBody>
          <a:bodyPr>
            <a:normAutofit/>
          </a:bodyPr>
          <a:lstStyle/>
          <a:p>
            <a:pPr algn="ctr"/>
            <a:r>
              <a:rPr lang="en-GB" altLang="en-US" sz="6000" b="1" dirty="0">
                <a:latin typeface="Georgia" panose="02040502050405020303" pitchFamily="18" charset="0"/>
              </a:rPr>
              <a:t>Noise in Quantum Communication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8F26-710D-470A-AD01-934E8E1A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66906"/>
            <a:ext cx="16459200" cy="699992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Circuit Noise</a:t>
            </a:r>
          </a:p>
          <a:p>
            <a:pPr lvl="2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Bit Flip 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3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flipping the bit values to 1 from 0 or vice versa; X gate is used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2"/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Phase Flip – phase changes due to physical parameters and superposition; Z gate is used</a:t>
            </a:r>
          </a:p>
          <a:p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</a:rPr>
              <a:t>Channel Noise</a:t>
            </a:r>
          </a:p>
          <a:p>
            <a:pPr lvl="2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Depolarization – due to hardware infidelity; X, Y, Z and I gates are used</a:t>
            </a:r>
          </a:p>
          <a:p>
            <a:pPr lvl="2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Amplitude Damping – energy dissipation or loss of photon</a:t>
            </a:r>
          </a:p>
          <a:p>
            <a:pPr lvl="2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Phase Damping – loss of information</a:t>
            </a:r>
          </a:p>
          <a:p>
            <a:pPr lvl="2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Decoherence - d</a:t>
            </a:r>
            <a:r>
              <a:rPr lang="en-US" sz="3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Mangal" panose="02040503050203030202" pitchFamily="18" charset="0"/>
              </a:rPr>
              <a:t>ue to thermal relaxation, decoherence occurs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371600" lvl="2" indent="0">
              <a:buNone/>
            </a:pPr>
            <a:endParaRPr lang="en-US" sz="3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2"/>
            <a:endParaRPr lang="en-US" sz="3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en-US" sz="77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FAFB6-263B-4F01-8753-F5E9706B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5D510-6229-45F6-9C6B-3AD48CA63645}" type="slidenum">
              <a:rPr lang="en-US" altLang="en-US" smtClean="0"/>
              <a:pPr/>
              <a:t>8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47149A-F560-408C-83B2-86D1EDFEC7A8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6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D1B4-44F0-5BD0-8B1E-D2A833A6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86" y="221006"/>
            <a:ext cx="13367531" cy="1921335"/>
          </a:xfrm>
        </p:spPr>
        <p:txBody>
          <a:bodyPr/>
          <a:lstStyle/>
          <a:p>
            <a:pPr algn="ctr"/>
            <a:r>
              <a:rPr lang="en-US" sz="5400" b="1" dirty="0">
                <a:latin typeface="Georgia" panose="02040502050405020303" pitchFamily="18" charset="0"/>
              </a:rPr>
              <a:t>QASM Vs </a:t>
            </a:r>
            <a:r>
              <a:rPr lang="en-US" sz="5400" b="1" dirty="0" err="1">
                <a:latin typeface="Georgia" panose="02040502050405020303" pitchFamily="18" charset="0"/>
              </a:rPr>
              <a:t>QSim</a:t>
            </a:r>
            <a:br>
              <a:rPr lang="en-US" sz="5400" b="1" dirty="0">
                <a:latin typeface="Georgia" panose="02040502050405020303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1BA1-3CE3-5BF3-7B11-AB8BCF99C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386" y="3152274"/>
            <a:ext cx="6321414" cy="5666433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QASM, developed by IBM Quantum Composer in 2020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and drop and prepare the quantum circuit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32 qubits qubits quantum circuits, algorithms and noise models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FC6CB-921C-FC1C-3952-2EEDB2AD6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3200" y="3189333"/>
            <a:ext cx="6893717" cy="5666433"/>
          </a:xfrm>
        </p:spPr>
        <p:txBody>
          <a:bodyPr>
            <a:normAutofit/>
          </a:bodyPr>
          <a:lstStyle/>
          <a:p>
            <a:pPr marL="914400" lvl="1" indent="-457200"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India, the first initiative of Govt. of India to propose </a:t>
            </a:r>
            <a:r>
              <a:rPr lang="en-US" sz="2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QSim</a:t>
            </a:r>
            <a:r>
              <a:rPr lang="en-US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2020-2021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QSim</a:t>
            </a:r>
            <a:r>
              <a:rPr lang="en-US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proficient by C-DAC, IISc Bangalore and IIT Roorkee</a:t>
            </a:r>
          </a:p>
          <a:p>
            <a:pPr marL="457200" lvl="1" indent="0" algn="just">
              <a:buNone/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rovides a graphical user interface to easily explore quantum computing  with 10 qubits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65478-AAC5-1D69-6130-F18D8D74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309B-7AE5-47E8-A9C5-8A9B4686E05A}" type="slidenum">
              <a:rPr lang="en-US" altLang="en-US" smtClean="0"/>
              <a:pPr/>
              <a:t>9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95226-DF0F-6DED-D481-85E3EE8CCBB8}"/>
              </a:ext>
            </a:extLst>
          </p:cNvPr>
          <p:cNvCxnSpPr/>
          <p:nvPr/>
        </p:nvCxnSpPr>
        <p:spPr>
          <a:xfrm>
            <a:off x="0" y="16930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2062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14986</TotalTime>
  <Words>1486</Words>
  <Application>Microsoft Office PowerPoint</Application>
  <PresentationFormat>Custom</PresentationFormat>
  <Paragraphs>222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Century Gothic</vt:lpstr>
      <vt:lpstr>Georgia</vt:lpstr>
      <vt:lpstr>Palatino Linotype</vt:lpstr>
      <vt:lpstr>Times New Roman</vt:lpstr>
      <vt:lpstr>Times New Roman</vt:lpstr>
      <vt:lpstr>Verdana</vt:lpstr>
      <vt:lpstr>Wingdings</vt:lpstr>
      <vt:lpstr>Wingdings 3</vt:lpstr>
      <vt:lpstr>Wisp</vt:lpstr>
      <vt:lpstr>PowerPoint Presentation</vt:lpstr>
      <vt:lpstr>Introduction</vt:lpstr>
      <vt:lpstr>Motivation</vt:lpstr>
      <vt:lpstr>Objective</vt:lpstr>
      <vt:lpstr>Quantum Key Distribution</vt:lpstr>
      <vt:lpstr>BB84 Protocol </vt:lpstr>
      <vt:lpstr>DPS Protocol</vt:lpstr>
      <vt:lpstr>Noise in Quantum Communication</vt:lpstr>
      <vt:lpstr>QASM Vs QSim </vt:lpstr>
      <vt:lpstr>QASM Environments</vt:lpstr>
      <vt:lpstr>Qsim Environements</vt:lpstr>
      <vt:lpstr>Flowchart of Methodology </vt:lpstr>
      <vt:lpstr>Ideal BB84 - QASM Vs QSIM using 3 Qubits        </vt:lpstr>
      <vt:lpstr>Noise Models - QASM Vs QSIM BB84 - using 3 Qubits        </vt:lpstr>
      <vt:lpstr>Ideal BB84 - QASM Vs QSIM using 5 Qubits        </vt:lpstr>
      <vt:lpstr>Noise Models - QASM Vs QSIM BB84 - using 5 Qubits        </vt:lpstr>
      <vt:lpstr>Ideal DPS - QASM Vs QSIM    </vt:lpstr>
      <vt:lpstr>Noise Models - QASM Vs QSIM DPS        </vt:lpstr>
      <vt:lpstr>Observations and Analysis</vt:lpstr>
      <vt:lpstr>Conclusion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CRYPTOGRAPHY final</dc:title>
  <dc:creator>Shalbani Das</dc:creator>
  <cp:keywords>DAEyWHeJxKc,BAEfdUKYfvg</cp:keywords>
  <cp:lastModifiedBy>Ajanta Das</cp:lastModifiedBy>
  <cp:revision>369</cp:revision>
  <cp:lastPrinted>2022-02-18T09:03:23Z</cp:lastPrinted>
  <dcterms:created xsi:type="dcterms:W3CDTF">2021-12-14T14:35:29Z</dcterms:created>
  <dcterms:modified xsi:type="dcterms:W3CDTF">2023-07-30T16:41:22Z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2021-12-14T00:00:00Z</vt:filetime>
  </property>
</Properties>
</file>